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0" r:id="rId1"/>
  </p:sldMasterIdLst>
  <p:notesMasterIdLst>
    <p:notesMasterId r:id="rId61"/>
  </p:notes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  <p:sldId id="277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8" r:id="rId19"/>
    <p:sldId id="274" r:id="rId20"/>
    <p:sldId id="275" r:id="rId21"/>
    <p:sldId id="279" r:id="rId22"/>
    <p:sldId id="280" r:id="rId23"/>
    <p:sldId id="281" r:id="rId24"/>
    <p:sldId id="284" r:id="rId25"/>
    <p:sldId id="282" r:id="rId26"/>
    <p:sldId id="283" r:id="rId27"/>
    <p:sldId id="285" r:id="rId28"/>
    <p:sldId id="286" r:id="rId29"/>
    <p:sldId id="287" r:id="rId30"/>
    <p:sldId id="288" r:id="rId31"/>
    <p:sldId id="289" r:id="rId32"/>
    <p:sldId id="290" r:id="rId33"/>
    <p:sldId id="292" r:id="rId34"/>
    <p:sldId id="293" r:id="rId35"/>
    <p:sldId id="291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10" r:id="rId44"/>
    <p:sldId id="311" r:id="rId45"/>
    <p:sldId id="312" r:id="rId46"/>
    <p:sldId id="313" r:id="rId47"/>
    <p:sldId id="314" r:id="rId48"/>
    <p:sldId id="315" r:id="rId49"/>
    <p:sldId id="301" r:id="rId50"/>
    <p:sldId id="304" r:id="rId51"/>
    <p:sldId id="305" r:id="rId52"/>
    <p:sldId id="303" r:id="rId53"/>
    <p:sldId id="302" r:id="rId54"/>
    <p:sldId id="306" r:id="rId55"/>
    <p:sldId id="307" r:id="rId56"/>
    <p:sldId id="308" r:id="rId57"/>
    <p:sldId id="309" r:id="rId58"/>
    <p:sldId id="316" r:id="rId59"/>
    <p:sldId id="317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01757F-FC3D-446F-84D0-D36BFBC3835E}" type="datetimeFigureOut">
              <a:rPr lang="zh-TW" altLang="en-US" smtClean="0"/>
              <a:t>2016/12/6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88B1F-43BA-49F9-9A47-C850AAB219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3484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2AED8E5B-0D98-4FE1-9B26-D1041E3A89F9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456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59CD-DA3A-463F-AFEF-A68838A6859B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34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A925-E007-46C2-84AB-35EE10DCAD39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12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2DCB-466C-4061-8D51-D3254DD77FA1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0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784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642357F-39F6-401C-9FF8-3072724998F3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800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B09B-D413-414E-B13F-B1984CD8FF65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321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F992-55E7-4B2D-A6F1-8C9243CBFE1B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627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98110-BAA6-4256-A2E5-BB66A47D2616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62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03892-3343-4E4E-B81B-70A099359AD2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29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2F85-D33A-46AF-9088-5A7400C1018E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56032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9954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3EB3A624-F501-46A9-B8CA-4949E24E27C8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56032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8993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0C4D3C1-679D-44D8-8A9C-D402CE4EF569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751681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 </a:t>
            </a:r>
            <a:r>
              <a:rPr lang="zh-TW" altLang="en-US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程式設計</a:t>
            </a:r>
            <a:r>
              <a:rPr lang="en-US" altLang="zh-TW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/>
            </a:r>
            <a:br>
              <a:rPr lang="en-US" altLang="zh-TW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r>
              <a:rPr lang="en-US" altLang="zh-TW" sz="48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DAY.1 </a:t>
            </a:r>
            <a:r>
              <a:rPr lang="zh-TW" altLang="en-US" sz="48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基本介紹</a:t>
            </a:r>
            <a:endParaRPr lang="zh-TW" altLang="en-US" sz="48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TW" dirty="0" smtClean="0"/>
              <a:t>By </a:t>
            </a:r>
            <a:r>
              <a:rPr lang="en-US" altLang="zh-TW" dirty="0" err="1" smtClean="0"/>
              <a:t>Kantai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133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2014194"/>
            <a:ext cx="7200000" cy="4294087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開始新建一個專案吧</a:t>
            </a:r>
            <a:r>
              <a:rPr lang="zh-TW" altLang="en-US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12218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2014194"/>
            <a:ext cx="7200000" cy="5083147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定義你的應用程式名稱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90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2014194"/>
            <a:ext cx="7200000" cy="5069663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制定版本上限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927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2014194"/>
            <a:ext cx="7200000" cy="5067666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制定一個開始的畫面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896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2014194"/>
            <a:ext cx="7200000" cy="5074414"/>
          </a:xfrm>
          <a:prstGeom prst="rect">
            <a:avLst/>
          </a:prstGeom>
        </p:spPr>
      </p:pic>
      <p:sp>
        <p:nvSpPr>
          <p:cNvPr id="3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定義畫面的名字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314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7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70" y="532015"/>
            <a:ext cx="7277669" cy="582793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863839" y="532015"/>
            <a:ext cx="3416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APP</a:t>
            </a:r>
          </a:p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整體資訊主要設定檔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863839" y="1936866"/>
            <a:ext cx="2447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原始程式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863839" y="2910830"/>
            <a:ext cx="34387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資源檔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介面、圖像或文字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886281" y="431568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專案自動化建構工具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4438996" y="939338"/>
            <a:ext cx="3424843" cy="54678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向右箭號 9"/>
          <p:cNvSpPr/>
          <p:nvPr/>
        </p:nvSpPr>
        <p:spPr>
          <a:xfrm rot="251368">
            <a:off x="4415160" y="1747369"/>
            <a:ext cx="3424843" cy="54678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4415159" y="3172590"/>
            <a:ext cx="3424843" cy="54678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向右箭號 11"/>
          <p:cNvSpPr/>
          <p:nvPr/>
        </p:nvSpPr>
        <p:spPr>
          <a:xfrm>
            <a:off x="4450217" y="4473440"/>
            <a:ext cx="3424843" cy="54678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205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0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那麼 </a:t>
            </a:r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…</a:t>
            </a: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如何執行我的應用程式呢？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一、把你的 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手機插到電腦。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en-US" altLang="zh-TW" sz="40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(!</a:t>
            </a:r>
            <a:r>
              <a:rPr lang="zh-TW" altLang="en-US" sz="40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激推</a:t>
            </a:r>
            <a:r>
              <a:rPr lang="en-US" altLang="zh-TW" sz="40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!)</a:t>
            </a:r>
            <a:endParaRPr lang="en-US" altLang="zh-TW" sz="32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二、去下載第三方 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模擬器。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en-US" altLang="zh-TW" sz="2400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不推</a:t>
            </a:r>
            <a:r>
              <a:rPr lang="en-US" altLang="zh-TW" sz="2400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3200" b="1" dirty="0" smtClean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三、使用 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Studio 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內建的模擬器。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sz="28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次推</a:t>
            </a:r>
            <a:r>
              <a:rPr lang="en-US" altLang="zh-TW" sz="28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3200" b="1" dirty="0" smtClean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428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014194"/>
            <a:ext cx="8534400" cy="4207727"/>
          </a:xfrm>
          <a:prstGeom prst="rect">
            <a:avLst/>
          </a:prstGeom>
        </p:spPr>
      </p:pic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我還是比較推薦使用自己的手機，</a:t>
            </a:r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/>
            </a:r>
            <a:b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不過你還是可以選擇內建的模擬器。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0338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  綱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2103120"/>
            <a:ext cx="4984865" cy="393192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基本簡介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開發狀況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專有名詞介紹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開發工具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Studio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環境介紹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如何執行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應用程式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模擬器常見錯誤之處理方式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Run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應用程式、生命週期簡單介紹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TextView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Button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一些基本元件介紹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051665" y="2103120"/>
            <a:ext cx="4984865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051664" y="2103120"/>
            <a:ext cx="4984865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11"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Activity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Layout</a:t>
            </a:r>
          </a:p>
          <a:p>
            <a:pPr marL="342900" indent="-342900">
              <a:buFont typeface="+mj-lt"/>
              <a:buAutoNum type="arabicPeriod" startAt="11"/>
            </a:pP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Tosat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吐司訊息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 startAt="11"/>
            </a:pP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setOnClick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setOnLongClick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 startAt="11"/>
            </a:pP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View.onClick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</a:p>
          <a:p>
            <a:pPr marL="342900" indent="-342900">
              <a:buFont typeface="+mj-lt"/>
              <a:buAutoNum type="arabicPeriod" startAt="11"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Handler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多執行緒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 startAt="11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各種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Layout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排版模式介紹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 startAt="11"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Layout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規劃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 startAt="11"/>
            </a:pP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Cookit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Click Game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340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669" y="498764"/>
            <a:ext cx="3249496" cy="5856978"/>
          </a:xfrm>
          <a:prstGeom prst="rect">
            <a:avLst/>
          </a:prstGeom>
        </p:spPr>
      </p:pic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創造一個 </a:t>
            </a:r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 </a:t>
            </a: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模擬器</a:t>
            </a:r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/>
            </a:r>
            <a:b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r>
              <a:rPr lang="zh-TW" altLang="en-US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之 </a:t>
            </a:r>
            <a:r>
              <a:rPr lang="zh-TW" altLang="en-US" sz="3200" b="1" u="sng" dirty="0" smtClean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常見錯誤處理方式</a:t>
            </a:r>
            <a:endParaRPr lang="zh-TW" altLang="en-US" sz="3200" b="1" u="sng" dirty="0">
              <a:solidFill>
                <a:srgbClr val="FF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93192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Sync Android SDKs</a:t>
            </a:r>
          </a:p>
          <a:p>
            <a:pPr marL="274320" lvl="1" indent="0">
              <a:buNone/>
            </a:pP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檢查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SDK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的路徑是否正確？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20" lvl="1" indent="0">
              <a:buNone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Failed to find target android-X</a:t>
            </a:r>
          </a:p>
          <a:p>
            <a:pPr marL="274320" lvl="1" indent="0">
              <a:buNone/>
            </a:pP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安裝應對的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SDK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版本。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20" lvl="1" indent="0">
              <a:buNone/>
            </a:pPr>
            <a:endParaRPr lang="en-US" altLang="zh-TW" sz="2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無法執行 </a:t>
            </a: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x86 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模擬器</a:t>
            </a: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20" lvl="1" indent="0">
              <a:buNone/>
            </a:pP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不能使用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x86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，那就選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ARM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吧！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2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406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我的第一支應用程式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263" y="540646"/>
            <a:ext cx="3491154" cy="5818590"/>
          </a:xfrm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將</a:t>
            </a:r>
            <a:r>
              <a:rPr lang="zh-TW" altLang="en-US" sz="28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元件拉進畫面。</a:t>
            </a:r>
            <a:endParaRPr lang="en-US" altLang="zh-TW" sz="2800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執行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。</a:t>
            </a:r>
            <a:endParaRPr lang="en-US" altLang="zh-TW" sz="2800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完成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。</a:t>
            </a:r>
            <a:endParaRPr lang="en-US" altLang="zh-TW" sz="28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66800" y="4264429"/>
            <a:ext cx="81676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雖然很簡單，但好像沒辦法做些甚麼大事 </a:t>
            </a:r>
            <a:r>
              <a:rPr lang="en-US" altLang="zh-TW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…</a:t>
            </a:r>
          </a:p>
          <a:p>
            <a:r>
              <a:rPr lang="zh-TW" altLang="en-US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因為目前只有設計 </a:t>
            </a:r>
            <a:r>
              <a:rPr lang="en-US" altLang="zh-TW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UI</a:t>
            </a:r>
            <a:r>
              <a:rPr lang="zh-TW" altLang="en-US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使用者介面</a:t>
            </a:r>
            <a:r>
              <a:rPr lang="en-US" altLang="zh-TW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r>
              <a:rPr lang="zh-TW" altLang="en-US" sz="32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而已，</a:t>
            </a:r>
            <a:endParaRPr lang="en-US" altLang="zh-TW" sz="3200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那接下來我們來試試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寫些程式</a:t>
            </a:r>
            <a:r>
              <a:rPr lang="zh-TW" altLang="en-US" sz="32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吧！</a:t>
            </a:r>
            <a:endParaRPr lang="zh-TW" altLang="en-US" sz="32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830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 </a:t>
            </a: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生命週期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2050" name="Picture 2" descr="「android 生命週期」的圖片搜尋結果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326" y="382703"/>
            <a:ext cx="4683119" cy="610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「android 生命週期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51" y="2803903"/>
            <a:ext cx="6105892" cy="254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93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換種方式來說明生命週期好了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4" name="Picture 8" descr="相關圖片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14153"/>
            <a:ext cx="9952811" cy="443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48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首先我們要對元件命名。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40" b="16371"/>
          <a:stretch/>
        </p:blipFill>
        <p:spPr>
          <a:xfrm>
            <a:off x="1977044" y="1656745"/>
            <a:ext cx="8237912" cy="4708739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 rot="19357701">
            <a:off x="3145420" y="3943078"/>
            <a:ext cx="6261203" cy="3158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824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讓我們轉移到專案內的 </a:t>
            </a:r>
            <a:r>
              <a:rPr lang="en-US" altLang="zh-TW" b="1" dirty="0" err="1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MainActivity</a:t>
            </a:r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吧。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MainActivity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AppCompatActivity {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protected void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(Bundle savedInstanceState) {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.onCreate(savedInstanceState)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setContentView(R.layout.</a:t>
            </a:r>
            <a:r>
              <a:rPr kumimoji="0" lang="zh-TW" altLang="zh-TW" sz="18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activity_main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57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我們要先抓取到按鈕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MainActivity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AppCompatActivity {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protected void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(Bundle savedInstanceState) {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.onCreate(savedInstanceState)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setContentView(R.layout.</a:t>
            </a:r>
            <a:r>
              <a:rPr kumimoji="0" lang="zh-TW" altLang="zh-TW" sz="18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activity_main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findViewById(R.id.</a:t>
            </a:r>
            <a:r>
              <a:rPr kumimoji="0" lang="zh-TW" altLang="zh-TW" sz="18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14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建立一個 </a:t>
            </a:r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Button </a:t>
            </a: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物件</a:t>
            </a:r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/>
            </a:r>
            <a:b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去存取抓出來的元件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MainActivity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AppCompatActivity {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protected void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(Bundle savedInstanceState) {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.onCreate(savedInstanceState)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setContentView(R.layout.</a:t>
            </a:r>
            <a:r>
              <a:rPr kumimoji="0" lang="zh-TW" altLang="zh-TW" sz="18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activity_main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 button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 = (Button) findViewById(R.id.</a:t>
            </a:r>
            <a:r>
              <a:rPr kumimoji="0" lang="zh-TW" altLang="zh-TW" sz="18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95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我們簡化一下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MainActivity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AppCompatActivity {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protected void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(Bundle savedInstanceState) {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.onCreate(savedInstanceState)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setContentView(R.layout.</a:t>
            </a:r>
            <a:r>
              <a:rPr kumimoji="0" lang="zh-TW" altLang="zh-TW" sz="18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activity_main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 button = (Button) findViewById(R.id.</a:t>
            </a:r>
            <a:r>
              <a:rPr kumimoji="0" lang="zh-TW" altLang="zh-TW" sz="18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1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賦予 </a:t>
            </a:r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Button </a:t>
            </a: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一個點擊事件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MainActivity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AppCompatActivity {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protected void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(Bundle savedInstanceState) {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.onCreate(savedInstanceState)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setContentView(R.layout.</a:t>
            </a:r>
            <a:r>
              <a:rPr kumimoji="0" lang="zh-TW" altLang="zh-TW" sz="18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activity_main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 button = (Button) findViewById(R.id.</a:t>
            </a:r>
            <a:r>
              <a:rPr kumimoji="0" lang="zh-TW" altLang="zh-TW" sz="18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button.setOnClickListener()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1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 </a:t>
            </a: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簡介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（讀音：英：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[‘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ændrɔɪd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，美：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[ˈ</a:t>
            </a:r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ænˌdrɔɪd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），中文俗稱安卓，是一個基於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Linux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核心的開放原始碼行動作業系統，</a:t>
            </a:r>
            <a:r>
              <a:rPr lang="zh-TW" altLang="en-US" sz="2400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 </a:t>
            </a:r>
            <a:r>
              <a:rPr lang="en-US" altLang="zh-TW" sz="2400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2400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成立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Handset Alliance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OHA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，開放手機聯盟）持續領導與開發，主要設計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用於觸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控螢幕行動裝置如智慧型手機和平板電腦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分支平台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Wear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TV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Auto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268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監聽它被點擊了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protected void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(Bundle savedInstanceState) {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.onCreate(savedInstanceState)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setContentView(R.layout.</a:t>
            </a:r>
            <a:r>
              <a:rPr kumimoji="0" lang="zh-TW" altLang="zh-TW" sz="18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activity_main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 button = (Button) findViewById(R.id.</a:t>
            </a:r>
            <a:r>
              <a:rPr kumimoji="0" lang="zh-TW" altLang="zh-TW" sz="18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button.setOnClickListener(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View.OnClickListener() {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(View v) {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})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67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被點了之後，這個 </a:t>
            </a:r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Button </a:t>
            </a: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該做些 </a:t>
            </a:r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…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idx="1"/>
          </p:nvPr>
        </p:nvSpPr>
        <p:spPr bwMode="auto">
          <a:xfrm>
            <a:off x="1066800" y="2014194"/>
            <a:ext cx="10058400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 button = (Button) findViewById(R.id.</a:t>
            </a:r>
            <a:r>
              <a:rPr kumimoji="0" lang="zh-TW" altLang="zh-TW" sz="18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button.setOnClickListener(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View.OnClickListener() {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(View v) {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Toast.</a:t>
            </a:r>
            <a:r>
              <a:rPr kumimoji="0" lang="zh-TW" altLang="zh-TW" sz="18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makeText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MainActivity.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this,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我被點了！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Toast.</a:t>
            </a:r>
            <a:r>
              <a:rPr kumimoji="0" lang="zh-TW" altLang="zh-TW" sz="18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LENGTH_SHORT</a:t>
            </a:r>
            <a:br>
              <a:rPr kumimoji="0" lang="zh-TW" altLang="zh-TW" sz="18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).show()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})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22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隨堂小練</a:t>
            </a:r>
            <a:r>
              <a:rPr lang="zh-TW" altLang="en-US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習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Toast</a:t>
            </a:r>
            <a:r>
              <a:rPr lang="zh-TW" altLang="en-US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吐司 </a:t>
            </a:r>
            <a:r>
              <a:rPr lang="en-US" altLang="zh-TW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r>
              <a:rPr lang="zh-TW" altLang="en-US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訊息</a:t>
            </a:r>
            <a:r>
              <a:rPr lang="zh-TW" altLang="en-US" sz="24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，又</a:t>
            </a:r>
            <a:r>
              <a:rPr lang="zh-TW" altLang="en-US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稱為 </a:t>
            </a:r>
            <a:r>
              <a:rPr lang="en-US" altLang="zh-TW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Notifications</a:t>
            </a:r>
            <a:r>
              <a:rPr lang="zh-TW" altLang="en-US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通知 </a:t>
            </a:r>
            <a:r>
              <a:rPr lang="en-US" altLang="zh-TW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r>
              <a:rPr lang="zh-TW" altLang="en-US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是</a:t>
            </a:r>
            <a:r>
              <a:rPr lang="zh-TW" altLang="en-US" sz="24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一種通知用的訊息框，通常會</a:t>
            </a:r>
            <a:r>
              <a:rPr lang="zh-TW" altLang="en-US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位於手機下方位置</a:t>
            </a:r>
            <a:r>
              <a:rPr lang="zh-TW" altLang="en-US" sz="24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，用於</a:t>
            </a:r>
            <a:r>
              <a:rPr lang="zh-TW" altLang="en-US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通知使用者</a:t>
            </a:r>
            <a:r>
              <a:rPr lang="zh-TW" altLang="en-US" sz="24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相關要注意的訊息</a:t>
            </a:r>
            <a:r>
              <a:rPr lang="zh-TW" altLang="en-US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。</a:t>
            </a:r>
            <a:endParaRPr lang="en-US" altLang="zh-TW" sz="2400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0" indent="0">
              <a:buNone/>
            </a:pPr>
            <a:endParaRPr lang="en-US" altLang="zh-TW" sz="2400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663245"/>
              </p:ext>
            </p:extLst>
          </p:nvPr>
        </p:nvGraphicFramePr>
        <p:xfrm>
          <a:off x="1066800" y="4405275"/>
          <a:ext cx="10058400" cy="1920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64131">
                  <a:extLst>
                    <a:ext uri="{9D8B030D-6E8A-4147-A177-3AD203B41FA5}">
                      <a16:colId xmlns:a16="http://schemas.microsoft.com/office/drawing/2014/main" val="2732130578"/>
                    </a:ext>
                  </a:extLst>
                </a:gridCol>
                <a:gridCol w="6794269">
                  <a:extLst>
                    <a:ext uri="{9D8B030D-6E8A-4147-A177-3AD203B41FA5}">
                      <a16:colId xmlns:a16="http://schemas.microsoft.com/office/drawing/2014/main" val="1238757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dirty="0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參數</a:t>
                      </a:r>
                      <a:endParaRPr lang="zh-TW" altLang="en-US" sz="2400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400" dirty="0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說明</a:t>
                      </a:r>
                      <a:endParaRPr lang="zh-TW" altLang="en-US" sz="2400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195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2400" dirty="0" err="1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Toast.</a:t>
                      </a:r>
                      <a:r>
                        <a:rPr lang="en-US" altLang="zh-TW" sz="2400" dirty="0" err="1" smtClean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LENGTH_LONG</a:t>
                      </a:r>
                      <a:endParaRPr lang="zh-TW" altLang="en-US" sz="2400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 sz="2400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5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2400" dirty="0" err="1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Toast.</a:t>
                      </a:r>
                      <a:r>
                        <a:rPr lang="en-US" altLang="zh-TW" sz="2400" dirty="0" err="1" smtClean="0"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LENGTH_SHORT</a:t>
                      </a:r>
                      <a:endParaRPr lang="zh-TW" altLang="en-US" sz="2400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 sz="2400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675015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765496"/>
              </p:ext>
            </p:extLst>
          </p:nvPr>
        </p:nvGraphicFramePr>
        <p:xfrm>
          <a:off x="1066800" y="2949448"/>
          <a:ext cx="10058400" cy="1417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629404647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438931702"/>
                    </a:ext>
                  </a:extLst>
                </a:gridCol>
                <a:gridCol w="2349731">
                  <a:extLst>
                    <a:ext uri="{9D8B030D-6E8A-4147-A177-3AD203B41FA5}">
                      <a16:colId xmlns:a16="http://schemas.microsoft.com/office/drawing/2014/main" val="479228201"/>
                    </a:ext>
                  </a:extLst>
                </a:gridCol>
                <a:gridCol w="2069869">
                  <a:extLst>
                    <a:ext uri="{9D8B030D-6E8A-4147-A177-3AD203B41FA5}">
                      <a16:colId xmlns:a16="http://schemas.microsoft.com/office/drawing/2014/main" val="1172515484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2956088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b="1" dirty="0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方法</a:t>
                      </a:r>
                      <a:endParaRPr lang="en-US" altLang="zh-TW" b="1" dirty="0" smtClean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b="1" dirty="0" err="1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Toast.makeText</a:t>
                      </a:r>
                      <a:endParaRPr lang="zh-TW" altLang="en-US" b="1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b="1" dirty="0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參數</a:t>
                      </a:r>
                      <a:endParaRPr lang="en-US" altLang="zh-TW" b="1" dirty="0" smtClean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b="1" dirty="0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Context </a:t>
                      </a:r>
                      <a:r>
                        <a:rPr lang="en-US" altLang="zh-TW" b="1" dirty="0" err="1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context</a:t>
                      </a:r>
                      <a:endParaRPr lang="zh-TW" altLang="en-US" b="1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b="1" dirty="0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參數</a:t>
                      </a:r>
                      <a:endParaRPr lang="en-US" altLang="zh-TW" b="1" dirty="0" smtClean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b="1" dirty="0" err="1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CharSequence</a:t>
                      </a:r>
                      <a:r>
                        <a:rPr lang="en-US" altLang="zh-TW" b="1" baseline="0" dirty="0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 text</a:t>
                      </a:r>
                      <a:endParaRPr lang="zh-TW" altLang="en-US" b="1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b="1" dirty="0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參數</a:t>
                      </a:r>
                      <a:endParaRPr lang="en-US" altLang="zh-TW" b="1" dirty="0" smtClean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b="1" dirty="0" err="1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Int</a:t>
                      </a:r>
                      <a:r>
                        <a:rPr lang="en-US" altLang="zh-TW" b="1" baseline="0" dirty="0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 duration</a:t>
                      </a:r>
                      <a:endParaRPr lang="zh-TW" altLang="en-US" b="1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b="1" dirty="0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方法</a:t>
                      </a:r>
                      <a:endParaRPr lang="en-US" altLang="zh-TW" b="1" dirty="0" smtClean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b="1" dirty="0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Show()</a:t>
                      </a:r>
                      <a:endParaRPr lang="zh-TW" altLang="en-US" b="1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206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 b="0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 b="0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 b="0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 b="0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 b="0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717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744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如果我想按著不放的話呢</a:t>
            </a:r>
            <a:r>
              <a:rPr lang="zh-TW" altLang="en-US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？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button.setOnLongClickListener(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View.OnLongClickListener() {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boolean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onLongClick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(View v) {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Toast.</a:t>
            </a:r>
            <a:r>
              <a:rPr kumimoji="0" lang="zh-TW" altLang="zh-TW" sz="18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makeText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MainActivity.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this,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我被按住了！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Toast.</a:t>
            </a:r>
            <a:r>
              <a:rPr kumimoji="0" lang="zh-TW" altLang="zh-TW" sz="18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LENGTH_SHORT</a:t>
            </a:r>
            <a:br>
              <a:rPr kumimoji="0" lang="zh-TW" altLang="zh-TW" sz="18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).show()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return false;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})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75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setOnClick</a:t>
            </a:r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與 </a:t>
            </a:r>
            <a:r>
              <a:rPr lang="en-US" altLang="zh-TW" b="1" dirty="0" err="1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setOnLongClick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66800" y="2053143"/>
            <a:ext cx="9607117" cy="403187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 button = (Button) findViewById(R.id.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button.setOnClickListener(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View.OnClickListener() {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(View v) {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Toast.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makeText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(MainActivity.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this,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我被點了！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Toast.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LENGTH_SHORT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).show()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})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button.setOnLongClickListener(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View.OnLongClickListener() {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boolean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onLongClick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(View v) {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Toast.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makeText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(MainActivity.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this,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我被按住了！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Toast.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LENGTH_SHORT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).show()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return false;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})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zh-TW" altLang="zh-TW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00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其實 </a:t>
            </a:r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Button </a:t>
            </a: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還有很多種方法可以使用喔！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9617881"/>
              </p:ext>
            </p:extLst>
          </p:nvPr>
        </p:nvGraphicFramePr>
        <p:xfrm>
          <a:off x="1066800" y="2103438"/>
          <a:ext cx="10058400" cy="402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7178">
                  <a:extLst>
                    <a:ext uri="{9D8B030D-6E8A-4147-A177-3AD203B41FA5}">
                      <a16:colId xmlns:a16="http://schemas.microsoft.com/office/drawing/2014/main" val="2328296749"/>
                    </a:ext>
                  </a:extLst>
                </a:gridCol>
                <a:gridCol w="7351222">
                  <a:extLst>
                    <a:ext uri="{9D8B030D-6E8A-4147-A177-3AD203B41FA5}">
                      <a16:colId xmlns:a16="http://schemas.microsoft.com/office/drawing/2014/main" val="1918111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方法</a:t>
                      </a:r>
                      <a:endParaRPr lang="zh-TW" altLang="en-US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說明</a:t>
                      </a:r>
                      <a:endParaRPr lang="zh-TW" altLang="en-US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306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dirty="0" err="1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setOnClickListener</a:t>
                      </a:r>
                      <a:endParaRPr lang="zh-TW" altLang="en-US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511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dirty="0" err="1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setOnLongClickListener</a:t>
                      </a:r>
                      <a:endParaRPr lang="zh-TW" altLang="en-US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603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dirty="0" err="1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setEnabled</a:t>
                      </a:r>
                      <a:endParaRPr lang="zh-TW" altLang="en-US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613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dirty="0" err="1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setText</a:t>
                      </a:r>
                      <a:endParaRPr lang="zh-TW" altLang="en-US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948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dirty="0" err="1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setWidth</a:t>
                      </a:r>
                      <a:endParaRPr lang="zh-TW" altLang="en-US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96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dirty="0" err="1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setHeight</a:t>
                      </a:r>
                      <a:endParaRPr lang="zh-TW" altLang="en-US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107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TW" dirty="0" err="1" smtClean="0"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setError</a:t>
                      </a:r>
                      <a:endParaRPr lang="zh-TW" altLang="en-US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 dirty="0"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366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0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你覺得這樣的流程ＯＫ嗎？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問題一、如果我今天一個頁面有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個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Button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的話呢？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問題二、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如果我今天一個頁面有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Button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的話呢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問題三、如果它們的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功能都大致相同，那該麼辦？</a:t>
            </a:r>
            <a:endParaRPr lang="en-US" altLang="zh-TW" sz="28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問題四、每次執行都為了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個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Button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掛上監聽器，是不是代表說，每次執行應用程式，都要有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一大堆的記憶體浪費？</a:t>
            </a:r>
            <a:endParaRPr lang="en-US" altLang="zh-TW" sz="28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088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Layout 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幫 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Button 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掛上 </a:t>
            </a:r>
            <a:r>
              <a:rPr lang="en-US" altLang="zh-TW" sz="40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onClick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事件吧！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&lt;Button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android:id=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"@+id/button"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android:layout_width=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"wrap_content"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android:layout_height=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"wrap_content"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android:layout_alignParentBottom=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"true"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android:layout_centerHorizontal=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"true"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android:onClick=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"buttonClick"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android:text=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/&gt;</a:t>
            </a: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60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然後在 </a:t>
            </a:r>
            <a:r>
              <a:rPr lang="en-US" altLang="zh-TW" sz="36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MainActivity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 </a:t>
            </a:r>
            <a:r>
              <a:rPr lang="en-US" altLang="zh-TW" sz="36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buttonClick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的方法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buttonClick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(View view) {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Toast.</a:t>
            </a:r>
            <a:r>
              <a:rPr kumimoji="0" lang="zh-TW" altLang="zh-TW" sz="1800" b="0" i="1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makeText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(MainActivity.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this,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我被點了！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Toast.</a:t>
            </a:r>
            <a:r>
              <a:rPr kumimoji="0" lang="zh-TW" altLang="zh-TW" sz="18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LENGTH_SHORT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).show()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79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當然你也能在多顆按鈕中</a:t>
            </a:r>
            <a:r>
              <a:rPr lang="en-US" altLang="zh-TW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掛上同一個 </a:t>
            </a:r>
            <a:r>
              <a:rPr lang="en-US" altLang="zh-TW" sz="4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onClick</a:t>
            </a:r>
            <a:r>
              <a:rPr lang="en-US" altLang="zh-TW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事件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251" y="1961150"/>
            <a:ext cx="6791498" cy="489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9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795" y="523702"/>
            <a:ext cx="6248299" cy="576953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527" y="523702"/>
            <a:ext cx="3038393" cy="576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1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然後透過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switch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 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view.getId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66800" y="2176254"/>
            <a:ext cx="10058400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buttonClick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(View view) {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switch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(view.getId()) {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R.id.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button1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Toast.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makeText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(MainActivity.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this,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Toast.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LENGTH_SHORT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).show()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break;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case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R.id.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button2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Toast.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makeText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(MainActivity.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this,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Toast.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LENGTH_SHORT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).show()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break;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case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R.id.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button3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Toast.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makeText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(MainActivity.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this,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Toast.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LENGTH_SHORT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).show()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break;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12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如果我希望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Button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被點了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然後修改 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TextView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的內容呢？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014194"/>
            <a:ext cx="2574175" cy="4290292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912" y="2014194"/>
            <a:ext cx="2574175" cy="42902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025" y="2014194"/>
            <a:ext cx="2574175" cy="4290292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3884121" y="3893332"/>
            <a:ext cx="681643" cy="532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7626234" y="3893332"/>
            <a:ext cx="681643" cy="532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314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就把 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TextView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引入進來吧！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66800" y="2053144"/>
            <a:ext cx="10058400" cy="403187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buttonClick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(View view) {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TextView textView = (TextView) findViewById(R.id.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textView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switch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(view.getId()) {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R.id.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button1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textView.setText(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"Button 1 !"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break;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case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R.id.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button2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textView.setText(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"Button 2 !"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break;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case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R.id.</a:t>
            </a:r>
            <a:r>
              <a:rPr kumimoji="0" lang="zh-TW" altLang="zh-TW" sz="16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button3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textView.setText(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"Button 3 !"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break;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7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簡單的碼表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62" y="526216"/>
            <a:ext cx="3485067" cy="5808445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b="23358"/>
          <a:stretch/>
        </p:blipFill>
        <p:spPr>
          <a:xfrm>
            <a:off x="651163" y="2155418"/>
            <a:ext cx="7317234" cy="40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63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399" y="642594"/>
            <a:ext cx="10316095" cy="1371600"/>
          </a:xfrm>
        </p:spPr>
        <p:txBody>
          <a:bodyPr>
            <a:norm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將畫面上的 </a:t>
            </a:r>
            <a:r>
              <a:rPr lang="en-US" altLang="zh-TW" sz="40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TextView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以全域的方式宣告近來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TextView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textView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protected void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(Bundle savedInstanceState) {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.onCreate(savedInstanceState)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setContentView(R.layout.</a:t>
            </a:r>
            <a:r>
              <a:rPr kumimoji="0" lang="zh-TW" altLang="zh-TW" sz="18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activity_main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this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textView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(TextView) findViewById(R.id.</a:t>
            </a:r>
            <a:r>
              <a:rPr kumimoji="0" lang="zh-TW" altLang="zh-TW" sz="18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textView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8902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我們需要一個參數來儲存秒數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TextView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textView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protected void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(Bundle savedInstanceState) {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.onCreate(savedInstanceState)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setContentView(R.layout.</a:t>
            </a:r>
            <a:r>
              <a:rPr kumimoji="0" lang="zh-TW" altLang="zh-TW" sz="18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activity_main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this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textView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(TextView) findViewById(R.id.</a:t>
            </a:r>
            <a:r>
              <a:rPr kumimoji="0" lang="zh-TW" altLang="zh-TW" sz="18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textView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this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8823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Handler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去指定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秒後執行某件事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Handler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handler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protected void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(Bundle savedInstanceState) {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Code ...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handler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Handler()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handler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.postDelayed(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runTimerStop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3564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指定它要做甚麼事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Runnable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runTimerStop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Runnable() {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textView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.setText(++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秒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315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還缺了一個步驟！就是不斷呼叫自己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Runnable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runTimerStop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Runnable() {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handler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.postDelayed(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runTimerStop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textView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.setText(++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秒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附註說明：下面這方法可以中斷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handler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// handler.removeCallbacks(runTimerStop);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198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如何將版面排好看呢？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5910" y="1787236"/>
            <a:ext cx="5059209" cy="4539291"/>
          </a:xfrm>
          <a:prstGeom prst="rect">
            <a:avLst/>
          </a:prstGeom>
        </p:spPr>
      </p:pic>
      <p:pic>
        <p:nvPicPr>
          <p:cNvPr id="5122" name="Picture 2" descr="Dem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9" t="22531" r="54138" b="22588"/>
          <a:stretch/>
        </p:blipFill>
        <p:spPr bwMode="auto">
          <a:xfrm>
            <a:off x="8188036" y="507077"/>
            <a:ext cx="3474720" cy="58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7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 </a:t>
            </a: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程式開發狀況</a:t>
            </a:r>
            <a:endParaRPr lang="zh-TW" altLang="en-US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在早期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應用程式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開發中，通常通過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sz="2400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</a:t>
            </a:r>
            <a:r>
              <a:rPr lang="en-US" altLang="zh-TW" sz="2400" b="1" u="sng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SDK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軟體開發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包）中</a:t>
            </a:r>
            <a:r>
              <a:rPr lang="zh-TW" altLang="en-US" sz="2400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2400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sz="2400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作為</a:t>
            </a:r>
            <a:r>
              <a:rPr lang="zh-TW" altLang="en-US" sz="2400" b="1" u="sng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編程語言來開發應用程式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者亦可以通過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sz="2400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</a:t>
            </a:r>
            <a:r>
              <a:rPr lang="en-US" altLang="zh-TW" sz="2400" b="1" u="sng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NDK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Native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開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發包）中</a:t>
            </a:r>
            <a:r>
              <a:rPr lang="zh-TW" altLang="en-US" sz="2400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2400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sz="2400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語言或者 </a:t>
            </a:r>
            <a:r>
              <a:rPr lang="en-US" altLang="zh-TW" sz="2400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C++</a:t>
            </a:r>
            <a:r>
              <a:rPr lang="zh-TW" altLang="en-US" sz="2400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語言</a:t>
            </a:r>
            <a:r>
              <a:rPr lang="zh-TW" altLang="en-US" sz="2400" b="1" u="sng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來作為編程語言開發應用程式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同時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還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推出了適合初學者編程使用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2400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Simple</a:t>
            </a:r>
            <a:r>
              <a:rPr lang="zh-TW" altLang="en-US" sz="2400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語言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，該語言類似微軟公司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2400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Visual Basic</a:t>
            </a:r>
            <a:r>
              <a:rPr lang="zh-TW" altLang="en-US" sz="2400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此外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還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推出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了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Inventor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開發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工具，該開發工具可以快速地構建應用程式，方便新手開發者。</a:t>
            </a:r>
          </a:p>
        </p:txBody>
      </p:sp>
    </p:spTree>
    <p:extLst>
      <p:ext uri="{BB962C8B-B14F-4D97-AF65-F5344CB8AC3E}">
        <p14:creationId xmlns:p14="http://schemas.microsoft.com/office/powerpoint/2010/main" val="30947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9674" y="457200"/>
            <a:ext cx="8262941" cy="5910349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507077" y="2726574"/>
            <a:ext cx="2867890" cy="1371600"/>
          </a:xfrm>
        </p:spPr>
        <p:txBody>
          <a:bodyPr>
            <a:noAutofit/>
          </a:bodyPr>
          <a:lstStyle/>
          <a:p>
            <a:pPr algn="ctr"/>
            <a:r>
              <a:rPr lang="en-US" altLang="zh-TW" sz="32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GridLayout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50186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507077" y="2726574"/>
            <a:ext cx="2867890" cy="1371600"/>
          </a:xfrm>
        </p:spPr>
        <p:txBody>
          <a:bodyPr>
            <a:noAutofit/>
          </a:bodyPr>
          <a:lstStyle/>
          <a:p>
            <a:pPr algn="ctr"/>
            <a:r>
              <a:rPr lang="en-US" altLang="zh-TW" sz="32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FrameLayout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489" y="448886"/>
            <a:ext cx="8315244" cy="59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222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2509" y="2755513"/>
            <a:ext cx="2867890" cy="137160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32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LinearLayout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(horizontal)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678" y="482318"/>
            <a:ext cx="8579065" cy="590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7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65761" y="2755513"/>
            <a:ext cx="2867890" cy="137160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32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LinearLayout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32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verical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6903" y="510712"/>
            <a:ext cx="8420793" cy="585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1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65761" y="2755513"/>
            <a:ext cx="3080756" cy="137160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32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RelativeLayout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517" y="477826"/>
            <a:ext cx="8286303" cy="59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65761" y="2755513"/>
            <a:ext cx="2801388" cy="137160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32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TableLayout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2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TableRow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149" y="473827"/>
            <a:ext cx="8575444" cy="592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0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堂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小練習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122" name="Picture 2" descr="Dem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9" t="22531" r="54138" b="22588"/>
          <a:stretch/>
        </p:blipFill>
        <p:spPr bwMode="auto">
          <a:xfrm>
            <a:off x="6885709" y="515390"/>
            <a:ext cx="3474720" cy="58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04108" y="2103120"/>
            <a:ext cx="9421091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請同學規劃一下，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你該如何排版，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才能達到右邊的效果呢？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376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排版參考解答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排版方式千百種，所以僅供參考。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https://github.com/Kantai235/MidTermExam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314" name="Picture 2" descr="http://s01.calm9.com/qrcode/2016-12/9RNJR8B5A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017" y="3414823"/>
            <a:ext cx="2977663" cy="297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397" y="3414823"/>
            <a:ext cx="5785620" cy="297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8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實務作業：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Cookie Click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Game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445" y="1831369"/>
            <a:ext cx="2708972" cy="4514953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166" y="1831369"/>
            <a:ext cx="2708972" cy="451495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550" y="1828802"/>
            <a:ext cx="2710512" cy="451752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5" y="1828802"/>
            <a:ext cx="2710512" cy="45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684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問答時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間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對於實務作業，你可以參考這篇教學：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b="1" u="sng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</a:t>
            </a:r>
            <a:r>
              <a:rPr lang="en-US" altLang="zh-TW" sz="2400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github.com/Kantai235/Cookie-Click-Game-for-Android</a:t>
            </a:r>
          </a:p>
          <a:p>
            <a:pPr marL="0" indent="0">
              <a:buNone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PTT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簡報的部分，你可以從這邊下載：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b="1" u="sng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</a:t>
            </a:r>
            <a:r>
              <a:rPr lang="en-US" altLang="zh-TW" sz="2400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github.com/Kantai235/Android-Tutorial</a:t>
            </a:r>
          </a:p>
          <a:p>
            <a:pPr marL="0" indent="0">
              <a:buNone/>
            </a:pPr>
            <a:endParaRPr lang="en-US" altLang="zh-TW" sz="2400" b="1" u="sng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另外建議說，如果自己對於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沒有很熟悉，要記得稍微讀一下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b="1" u="sng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https://caterpillar.gitbooks.io/javase6tutorial/content/</a:t>
            </a:r>
            <a:endParaRPr lang="en-US" altLang="zh-TW" sz="2400" b="1" u="sng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sz="2400" b="1" u="sng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852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專有名詞介紹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Native Development 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Kit		Android NDK</a:t>
            </a:r>
          </a:p>
          <a:p>
            <a:pPr lvl="1"/>
            <a:r>
              <a:rPr lang="en-US" altLang="zh-TW" sz="1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</a:t>
            </a:r>
            <a:r>
              <a:rPr lang="zh-TW" altLang="en-US" sz="1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原生開發套件</a:t>
            </a:r>
            <a:endParaRPr lang="en-US" altLang="zh-TW" sz="18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20" lvl="1" indent="0">
              <a:buNone/>
            </a:pP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Software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Development 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Kit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Android SDK</a:t>
            </a:r>
          </a:p>
          <a:p>
            <a:pPr lvl="1"/>
            <a:r>
              <a:rPr lang="en-US" altLang="zh-TW" sz="1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</a:t>
            </a:r>
            <a:r>
              <a:rPr lang="zh-TW" altLang="en-US" sz="1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軟體開發套件</a:t>
            </a:r>
            <a:endParaRPr lang="en-US" altLang="zh-TW" sz="1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20" lvl="1" indent="0">
              <a:buNone/>
            </a:pPr>
            <a:endParaRPr lang="en-US" altLang="zh-TW" sz="1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 Development 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Kit			JDK</a:t>
            </a:r>
          </a:p>
          <a:p>
            <a:pPr lvl="1"/>
            <a:r>
              <a:rPr lang="en-US" altLang="zh-TW" sz="1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 </a:t>
            </a:r>
            <a:r>
              <a:rPr lang="zh-TW" altLang="en-US" sz="1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</a:t>
            </a:r>
            <a:r>
              <a:rPr lang="zh-TW" altLang="en-US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</a:t>
            </a:r>
            <a:r>
              <a:rPr lang="zh-TW" altLang="en-US" sz="1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套件</a:t>
            </a:r>
            <a:endParaRPr lang="en-US" altLang="zh-TW" sz="18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20" lvl="1" indent="0">
              <a:buNone/>
            </a:pPr>
            <a:endParaRPr lang="en-US" altLang="zh-TW" sz="1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 Runtime 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			JRE</a:t>
            </a:r>
          </a:p>
          <a:p>
            <a:pPr lvl="1"/>
            <a:r>
              <a:rPr lang="en-US" altLang="zh-TW" sz="1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 </a:t>
            </a:r>
            <a:r>
              <a:rPr lang="zh-TW" altLang="en-US" sz="1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運行環境</a:t>
            </a:r>
            <a:endParaRPr lang="en-US" altLang="zh-TW" sz="18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211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Android </a:t>
            </a: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開發工具介紹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Eclipse IDE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 Android Developers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早期的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開發工具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Basic4Android (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用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Visual Basic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語言來撰寫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)</a:t>
            </a:r>
          </a:p>
          <a:p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Qt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用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C/C++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語言來撰寫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)</a:t>
            </a:r>
          </a:p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MIT App Inventor (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拼圖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indent="0">
              <a:buNone/>
            </a:pP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 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還有很多大大小小的工具，不過我們還是以「主流」當作教材：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3600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Studio ( </a:t>
            </a:r>
            <a:r>
              <a:rPr lang="zh-TW" altLang="en-US" sz="3600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現行主流，由 </a:t>
            </a:r>
            <a:r>
              <a:rPr lang="en-US" altLang="zh-TW" sz="3600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zh-TW" altLang="en-US" sz="3600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維護 </a:t>
            </a:r>
            <a:r>
              <a:rPr lang="en-US" altLang="zh-TW" sz="3600" b="1" u="sng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600" b="1" u="sng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139738" y="5536276"/>
            <a:ext cx="637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下載網址：</a:t>
            </a:r>
            <a:r>
              <a:rPr lang="en-US" altLang="zh-TW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https</a:t>
            </a: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://developer.android.com/studio/index.html</a:t>
            </a:r>
            <a:endParaRPr lang="zh-TW" altLang="en-US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471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4" y="753346"/>
            <a:ext cx="11137452" cy="536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3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讓我們開始吧。</a:t>
            </a: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/>
            </a:r>
            <a:b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r>
              <a:rPr lang="zh-TW" altLang="en-US" sz="48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之 </a:t>
            </a:r>
            <a:r>
              <a:rPr lang="zh-TW" altLang="en-US" sz="4800" b="1" u="sng" dirty="0" smtClean="0">
                <a:solidFill>
                  <a:srgbClr val="7030A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教你開發環境</a:t>
            </a:r>
            <a:endParaRPr lang="zh-TW" altLang="en-US" sz="4800" b="1" u="sng" dirty="0">
              <a:solidFill>
                <a:srgbClr val="7030A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44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肥皂">
      <a:dk1>
        <a:sysClr val="windowText" lastClr="000000"/>
      </a:dk1>
      <a:lt1>
        <a:sysClr val="window" lastClr="FFFFFF"/>
      </a:lt1>
      <a:dk2>
        <a:srgbClr val="736059"/>
      </a:dk2>
      <a:lt2>
        <a:srgbClr val="E7E0C7"/>
      </a:lt2>
      <a:accent1>
        <a:srgbClr val="92B0C8"/>
      </a:accent1>
      <a:accent2>
        <a:srgbClr val="E37C3D"/>
      </a:accent2>
      <a:accent3>
        <a:srgbClr val="A5AB81"/>
      </a:accent3>
      <a:accent4>
        <a:srgbClr val="E9B635"/>
      </a:accent4>
      <a:accent5>
        <a:srgbClr val="7BA79D"/>
      </a:accent5>
      <a:accent6>
        <a:srgbClr val="968C8C"/>
      </a:accent6>
      <a:hlink>
        <a:srgbClr val="F7A115"/>
      </a:hlink>
      <a:folHlink>
        <a:srgbClr val="969696"/>
      </a:folHlink>
    </a:clrScheme>
    <a:fontScheme name="肥皂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3F20CFC1-E34F-405B-AA49-5BE0E194F1B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TM03457510[[fn=肥皂]]</Template>
  <TotalTime>489</TotalTime>
  <Words>1084</Words>
  <Application>Microsoft Office PowerPoint</Application>
  <PresentationFormat>寬螢幕</PresentationFormat>
  <Paragraphs>184</Paragraphs>
  <Slides>59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68" baseType="lpstr">
      <vt:lpstr>細明體</vt:lpstr>
      <vt:lpstr>微軟正黑體</vt:lpstr>
      <vt:lpstr>微軟正黑體 Light</vt:lpstr>
      <vt:lpstr>新細明體</vt:lpstr>
      <vt:lpstr>Arial</vt:lpstr>
      <vt:lpstr>Calibri</vt:lpstr>
      <vt:lpstr>Consolas</vt:lpstr>
      <vt:lpstr>Garamond</vt:lpstr>
      <vt:lpstr>肥皂</vt:lpstr>
      <vt:lpstr>ANDROID 程式設計 DAY.1 基本介紹</vt:lpstr>
      <vt:lpstr>大  綱</vt:lpstr>
      <vt:lpstr>Android 簡介</vt:lpstr>
      <vt:lpstr>PowerPoint 簡報</vt:lpstr>
      <vt:lpstr>Android 程式開發狀況</vt:lpstr>
      <vt:lpstr>專有名詞介紹</vt:lpstr>
      <vt:lpstr>Android 開發工具介紹</vt:lpstr>
      <vt:lpstr>PowerPoint 簡報</vt:lpstr>
      <vt:lpstr>讓我們開始吧。 之 教你開發環境</vt:lpstr>
      <vt:lpstr>開始新建一個專案吧！</vt:lpstr>
      <vt:lpstr>定義你的應用程式名稱</vt:lpstr>
      <vt:lpstr>制定版本上限</vt:lpstr>
      <vt:lpstr>制定一個開始的畫面</vt:lpstr>
      <vt:lpstr>定義畫面的名字</vt:lpstr>
      <vt:lpstr>PowerPoint 簡報</vt:lpstr>
      <vt:lpstr>PowerPoint 簡報</vt:lpstr>
      <vt:lpstr>PowerPoint 簡報</vt:lpstr>
      <vt:lpstr>那麼 … 如何執行我的應用程式呢？</vt:lpstr>
      <vt:lpstr>我還是比較推薦使用自己的手機， 不過你還是可以選擇內建的模擬器。</vt:lpstr>
      <vt:lpstr>創造一個 Android 模擬器 之 常見錯誤處理方式</vt:lpstr>
      <vt:lpstr>我的第一支應用程式</vt:lpstr>
      <vt:lpstr>Android 生命週期</vt:lpstr>
      <vt:lpstr>換種方式來說明生命週期好了</vt:lpstr>
      <vt:lpstr>首先我們要對元件命名。</vt:lpstr>
      <vt:lpstr>讓我們轉移到專案內的 MainActivity 吧。</vt:lpstr>
      <vt:lpstr>我們要先抓取到按鈕</vt:lpstr>
      <vt:lpstr>建立一個 Button 物件 去存取抓出來的元件</vt:lpstr>
      <vt:lpstr>我們簡化一下</vt:lpstr>
      <vt:lpstr>賦予 Button 一個點擊事件</vt:lpstr>
      <vt:lpstr>監聽它被點擊了</vt:lpstr>
      <vt:lpstr>被點了之後，這個 Button 該做些 …</vt:lpstr>
      <vt:lpstr>隨堂小練習</vt:lpstr>
      <vt:lpstr>如果我想按著不放的話呢？</vt:lpstr>
      <vt:lpstr>setOnClick 與 setOnLongClick</vt:lpstr>
      <vt:lpstr>其實 Button 還有很多種方法可以使用喔！</vt:lpstr>
      <vt:lpstr>你覺得這樣的流程ＯＫ嗎？</vt:lpstr>
      <vt:lpstr>在 Layout 幫 Button 掛上 onClick 事件吧！</vt:lpstr>
      <vt:lpstr>然後在 MainActivity 新增 buttonClick 的方法</vt:lpstr>
      <vt:lpstr>當然你也能在多顆按鈕中 掛上同一個 onClick 事件</vt:lpstr>
      <vt:lpstr>然後透過 switch 判斷 view.getId()</vt:lpstr>
      <vt:lpstr>如果我希望 Button 被點了 然後修改 TextView 的內容呢？</vt:lpstr>
      <vt:lpstr>就把 TextView 引入進來吧！</vt:lpstr>
      <vt:lpstr>簡單的碼表App</vt:lpstr>
      <vt:lpstr>將畫面上的 TextView 以全域的方式宣告近來</vt:lpstr>
      <vt:lpstr>我們需要一個參數來儲存秒數</vt:lpstr>
      <vt:lpstr>透過 Handler 去指定 N 秒後執行某件事</vt:lpstr>
      <vt:lpstr>指定它要做甚麼事</vt:lpstr>
      <vt:lpstr>還缺了一個步驟！就是不斷呼叫自己</vt:lpstr>
      <vt:lpstr>如何將版面排好看呢？</vt:lpstr>
      <vt:lpstr>GridLayout</vt:lpstr>
      <vt:lpstr>FrameLayout</vt:lpstr>
      <vt:lpstr>LinearLayout (horizontal)</vt:lpstr>
      <vt:lpstr>LinearLayout (verical)</vt:lpstr>
      <vt:lpstr>RelativeLayout</vt:lpstr>
      <vt:lpstr>TableLayout 與 TableRow</vt:lpstr>
      <vt:lpstr>隨堂小練習</vt:lpstr>
      <vt:lpstr>排版參考解答</vt:lpstr>
      <vt:lpstr>實務作業：Cookie Click Game</vt:lpstr>
      <vt:lpstr>問答時間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程式設計 DAY.1 基本介紹</dc:title>
  <dc:creator>Tsutomu Araguma</dc:creator>
  <cp:lastModifiedBy>Tsutomu Araguma</cp:lastModifiedBy>
  <cp:revision>46</cp:revision>
  <dcterms:created xsi:type="dcterms:W3CDTF">2016-12-05T09:13:57Z</dcterms:created>
  <dcterms:modified xsi:type="dcterms:W3CDTF">2016-12-05T22:26:44Z</dcterms:modified>
</cp:coreProperties>
</file>